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3"/>
    <p:sldId id="272" r:id="rId14"/>
    <p:sldId id="273" r:id="rId15"/>
    <p:sldId id="274" r:id="rId16"/>
    <p:sldId id="275" r:id="rId17"/>
    <p:sldId id="276" r:id="rId18"/>
    <p:sldId id="277" r:id="rId19"/>
    <p:sldId id="279" r:id="rId20"/>
    <p:sldId id="269" r:id="rId21"/>
    <p:sldId id="270" r:id="rId22"/>
    <p:sldId id="280" r:id="rId23"/>
    <p:sldId id="271" r:id="rId24"/>
    <p:sldId id="281" r:id="rId25"/>
    <p:sldId id="282" r:id="rId26"/>
    <p:sldId id="283" r:id="rId27"/>
    <p:sldId id="287" r:id="rId28"/>
    <p:sldId id="288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E39515-A384-4C0D-BC32-D4D17B2558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04850" y="792516"/>
            <a:ext cx="7029450" cy="2384973"/>
          </a:xfrm>
        </p:spPr>
        <p:txBody>
          <a:bodyPr anchor="b"/>
          <a:lstStyle>
            <a:lvl1pPr algn="l">
              <a:defRPr sz="60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3227877"/>
            <a:ext cx="7029450" cy="78622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75107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56069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37032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717994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29067"/>
            <a:ext cx="10515600" cy="557509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486" y="2046591"/>
            <a:ext cx="9844314" cy="4130372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75107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56069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37032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717994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10708" y="2967546"/>
            <a:ext cx="8805636" cy="1601561"/>
          </a:xfrm>
        </p:spPr>
        <p:txBody>
          <a:bodyPr anchor="t" anchorCtr="0">
            <a:normAutofit/>
          </a:bodyPr>
          <a:lstStyle>
            <a:lvl1pPr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370364" y="1224529"/>
            <a:ext cx="8660493" cy="1500187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单击此处编辑母版副标题样式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  <p:sp>
        <p:nvSpPr>
          <p:cNvPr id="7" name="燕尾形 6"/>
          <p:cNvSpPr/>
          <p:nvPr>
            <p:custDataLst>
              <p:tags r:id="rId2"/>
            </p:custDataLst>
          </p:nvPr>
        </p:nvSpPr>
        <p:spPr>
          <a:xfrm>
            <a:off x="1559396" y="1632053"/>
            <a:ext cx="685140" cy="685140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36484" y="1608440"/>
            <a:ext cx="9717315" cy="2252889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36484" y="4017278"/>
            <a:ext cx="9717315" cy="225288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533400" y="476250"/>
            <a:ext cx="11068050" cy="5905500"/>
          </a:xfrm>
          <a:custGeom>
            <a:avLst/>
            <a:gdLst>
              <a:gd name="connsiteX0" fmla="*/ 3790950 w 11068050"/>
              <a:gd name="connsiteY0" fmla="*/ 5886450 h 5905500"/>
              <a:gd name="connsiteX1" fmla="*/ 0 w 11068050"/>
              <a:gd name="connsiteY1" fmla="*/ 5886450 h 5905500"/>
              <a:gd name="connsiteX2" fmla="*/ 0 w 11068050"/>
              <a:gd name="connsiteY2" fmla="*/ 0 h 5905500"/>
              <a:gd name="connsiteX3" fmla="*/ 11068050 w 11068050"/>
              <a:gd name="connsiteY3" fmla="*/ 0 h 5905500"/>
              <a:gd name="connsiteX4" fmla="*/ 11068050 w 11068050"/>
              <a:gd name="connsiteY4" fmla="*/ 5905500 h 5905500"/>
              <a:gd name="connsiteX5" fmla="*/ 7200900 w 11068050"/>
              <a:gd name="connsiteY5" fmla="*/ 5905500 h 590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68050" h="5905500">
                <a:moveTo>
                  <a:pt x="3790950" y="5886450"/>
                </a:moveTo>
                <a:lnTo>
                  <a:pt x="0" y="5886450"/>
                </a:lnTo>
                <a:lnTo>
                  <a:pt x="0" y="0"/>
                </a:lnTo>
                <a:lnTo>
                  <a:pt x="11068050" y="0"/>
                </a:lnTo>
                <a:lnTo>
                  <a:pt x="11068050" y="5905500"/>
                </a:lnTo>
                <a:lnTo>
                  <a:pt x="7200900" y="5905500"/>
                </a:lnTo>
              </a:path>
            </a:pathLst>
          </a:cu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475107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556069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6370320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7179945" y="6267450"/>
            <a:ext cx="228600" cy="228600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>
            <p:custDataLst>
              <p:tags r:id="rId2"/>
            </p:custDataLst>
          </p:nvPr>
        </p:nvSpPr>
        <p:spPr>
          <a:xfrm>
            <a:off x="3090863" y="1503363"/>
            <a:ext cx="3600450" cy="36004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" name="椭圆 11"/>
          <p:cNvSpPr/>
          <p:nvPr>
            <p:custDataLst>
              <p:tags r:id="rId3"/>
            </p:custDataLst>
          </p:nvPr>
        </p:nvSpPr>
        <p:spPr>
          <a:xfrm>
            <a:off x="8021639" y="2095501"/>
            <a:ext cx="733425" cy="733425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" name="椭圆 12"/>
          <p:cNvSpPr/>
          <p:nvPr>
            <p:custDataLst>
              <p:tags r:id="rId4"/>
            </p:custDataLst>
          </p:nvPr>
        </p:nvSpPr>
        <p:spPr>
          <a:xfrm>
            <a:off x="8736013" y="1566863"/>
            <a:ext cx="392112" cy="393700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4" name="椭圆 13"/>
          <p:cNvSpPr/>
          <p:nvPr>
            <p:custDataLst>
              <p:tags r:id="rId5"/>
            </p:custDataLst>
          </p:nvPr>
        </p:nvSpPr>
        <p:spPr>
          <a:xfrm>
            <a:off x="3773489" y="5027613"/>
            <a:ext cx="574675" cy="57626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椭圆 14"/>
          <p:cNvSpPr/>
          <p:nvPr>
            <p:custDataLst>
              <p:tags r:id="rId6"/>
            </p:custDataLst>
          </p:nvPr>
        </p:nvSpPr>
        <p:spPr>
          <a:xfrm>
            <a:off x="4252913" y="5734051"/>
            <a:ext cx="360362" cy="358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椭圆 15"/>
          <p:cNvSpPr/>
          <p:nvPr>
            <p:custDataLst>
              <p:tags r:id="rId7"/>
            </p:custDataLst>
          </p:nvPr>
        </p:nvSpPr>
        <p:spPr>
          <a:xfrm>
            <a:off x="4916488" y="1503363"/>
            <a:ext cx="3600450" cy="3600450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22170" y="2611216"/>
            <a:ext cx="5167087" cy="142081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652000" y="365125"/>
            <a:ext cx="17018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96086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232746"/>
            <a:ext cx="10515600" cy="1009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407886"/>
            <a:ext cx="10515600" cy="4769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413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4135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4135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3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8.xml"/><Relationship Id="rId3" Type="http://schemas.openxmlformats.org/officeDocument/2006/relationships/image" Target="../media/image8.png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0" Type="http://schemas.openxmlformats.org/officeDocument/2006/relationships/notesSlide" Target="../notesSlides/notesSlide5.xml"/><Relationship Id="rId2" Type="http://schemas.openxmlformats.org/officeDocument/2006/relationships/tags" Target="../tags/tag30.xml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46.xml"/><Relationship Id="rId17" Type="http://schemas.openxmlformats.org/officeDocument/2006/relationships/tags" Target="../tags/tag45.xml"/><Relationship Id="rId16" Type="http://schemas.openxmlformats.org/officeDocument/2006/relationships/tags" Target="../tags/tag44.xml"/><Relationship Id="rId15" Type="http://schemas.openxmlformats.org/officeDocument/2006/relationships/tags" Target="../tags/tag43.xml"/><Relationship Id="rId14" Type="http://schemas.openxmlformats.org/officeDocument/2006/relationships/tags" Target="../tags/tag42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tags" Target="../tags/tag29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8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9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50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6.xml"/><Relationship Id="rId3" Type="http://schemas.openxmlformats.org/officeDocument/2006/relationships/image" Target="../media/image8.png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1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5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5.xml"/><Relationship Id="rId2" Type="http://schemas.openxmlformats.org/officeDocument/2006/relationships/tags" Target="../tags/tag18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9760" y="240665"/>
            <a:ext cx="8196580" cy="2385060"/>
          </a:xfrm>
        </p:spPr>
        <p:txBody>
          <a:bodyPr/>
          <a:p>
            <a:r>
              <a:rPr lang="en-US" altLang="zh-CN">
                <a:latin typeface="Times New Roman" panose="02020603050405020304" charset="0"/>
              </a:rPr>
              <a:t>Graduation Defence</a:t>
            </a:r>
            <a:endParaRPr lang="en-US" altLang="zh-CN">
              <a:latin typeface="Times New Roman" panose="0202060305040502030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00735" y="2963082"/>
            <a:ext cx="7029450" cy="786224"/>
          </a:xfrm>
        </p:spPr>
        <p:txBody>
          <a:bodyPr/>
          <a:p>
            <a:r>
              <a:rPr lang="en-US" altLang="zh-CN" b="1">
                <a:latin typeface="Times New Roman" panose="02020603050405020304" charset="0"/>
              </a:rPr>
              <a:t>Decision Making System “Edible Me”</a:t>
            </a:r>
            <a:endParaRPr lang="en-US" altLang="zh-CN" b="1">
              <a:latin typeface="Times New Roman" panose="02020603050405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307705" y="4987925"/>
            <a:ext cx="3502025" cy="1554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0070C0"/>
                </a:solidFill>
              </a:rPr>
              <a:t>Sam YAN</a:t>
            </a:r>
            <a:endParaRPr lang="en-US" altLang="zh-CN" sz="2400" b="1">
              <a:solidFill>
                <a:srgbClr val="0070C0"/>
              </a:solidFill>
            </a:endParaRPr>
          </a:p>
          <a:p>
            <a:r>
              <a:rPr lang="en-US" altLang="zh-CN" sz="2400" b="1">
                <a:solidFill>
                  <a:srgbClr val="0070C0"/>
                </a:solidFill>
              </a:rPr>
              <a:t>Wenzhou-Kean University</a:t>
            </a:r>
            <a:endParaRPr lang="en-US" altLang="zh-CN" sz="2400" b="1">
              <a:solidFill>
                <a:srgbClr val="0070C0"/>
              </a:solidFill>
            </a:endParaRPr>
          </a:p>
          <a:p>
            <a:r>
              <a:rPr lang="en-US" altLang="zh-CN" sz="2400" b="1">
                <a:solidFill>
                  <a:srgbClr val="0070C0"/>
                </a:solidFill>
              </a:rPr>
              <a:t>B.S.Computer Science</a:t>
            </a:r>
            <a:endParaRPr lang="en-US" altLang="zh-CN" sz="2400" b="1">
              <a:solidFill>
                <a:srgbClr val="0070C0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Today's Topics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p>
            <a:r>
              <a:rPr lang="en-US" altLang="zh-CN" sz="2800">
                <a:solidFill>
                  <a:srgbClr val="00B0F0"/>
                </a:solidFill>
              </a:rPr>
              <a:t>Background</a:t>
            </a:r>
            <a:endParaRPr lang="en-US" altLang="zh-CN" sz="2800">
              <a:solidFill>
                <a:srgbClr val="00B0F0"/>
              </a:solidFill>
            </a:endParaRPr>
          </a:p>
          <a:p>
            <a:r>
              <a:rPr lang="en-US" altLang="zh-CN" sz="2800">
                <a:solidFill>
                  <a:srgbClr val="00B0F0"/>
                </a:solidFill>
              </a:rPr>
              <a:t>Specifications</a:t>
            </a:r>
            <a:endParaRPr lang="en-US" altLang="zh-CN" sz="2800">
              <a:solidFill>
                <a:srgbClr val="00B0F0"/>
              </a:solidFill>
            </a:endParaRPr>
          </a:p>
          <a:p>
            <a:r>
              <a:rPr lang="en-US" altLang="zh-CN" sz="2800">
                <a:solidFill>
                  <a:srgbClr val="00B0F0"/>
                </a:solidFill>
              </a:rPr>
              <a:t>Design</a:t>
            </a:r>
            <a:endParaRPr lang="en-US" altLang="zh-CN" sz="2800">
              <a:solidFill>
                <a:srgbClr val="FF0000"/>
              </a:solidFill>
            </a:endParaRPr>
          </a:p>
          <a:p>
            <a:r>
              <a:rPr lang="en-US" altLang="zh-CN" sz="2800">
                <a:solidFill>
                  <a:srgbClr val="FF0000"/>
                </a:solidFill>
              </a:rPr>
              <a:t>Future</a:t>
            </a:r>
            <a:endParaRPr lang="en-US" altLang="zh-CN" sz="2800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Several Feedbacks: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02385" y="1611630"/>
            <a:ext cx="8723630" cy="4512310"/>
          </a:xfrm>
        </p:spPr>
        <p:txBody>
          <a:bodyPr/>
          <a:p>
            <a:r>
              <a:rPr lang="en-US" altLang="zh-CN"/>
              <a:t>“Your GUI has been ugly for four years” (Mrs. Leila)</a:t>
            </a:r>
            <a:endParaRPr lang="en-US" altLang="zh-CN"/>
          </a:p>
          <a:p>
            <a:r>
              <a:rPr lang="en-US" altLang="zh-CN"/>
              <a:t>Set algorithm -&gt; Decision tree (Mr.More)</a:t>
            </a:r>
            <a:endParaRPr lang="en-US" altLang="zh-CN"/>
          </a:p>
          <a:p>
            <a:r>
              <a:rPr lang="en-US" altLang="zh-CN"/>
              <a:t>Would like to use this app. in class (Dr.Toby)</a:t>
            </a:r>
            <a:endParaRPr lang="en-US" altLang="zh-CN"/>
          </a:p>
          <a:p>
            <a:r>
              <a:rPr lang="en-US" altLang="zh-CN"/>
              <a:t>Have to have an Android version (Dr.Zhang)</a:t>
            </a:r>
            <a:endParaRPr lang="en-US" altLang="zh-CN"/>
          </a:p>
          <a:p>
            <a:r>
              <a:rPr lang="en-US" altLang="zh-CN"/>
              <a:t>Have to consider users' location (Dr.Nasser, Haopeng)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Future works: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80160" y="1861820"/>
            <a:ext cx="6722745" cy="3173730"/>
          </a:xfrm>
        </p:spPr>
        <p:txBody>
          <a:bodyPr/>
          <a:p>
            <a:r>
              <a:rPr lang="en-US" altLang="zh-CN"/>
              <a:t>Improve GUI, move to Android</a:t>
            </a:r>
            <a:endParaRPr lang="en-US" altLang="zh-CN"/>
          </a:p>
          <a:p>
            <a:r>
              <a:rPr lang="en-US" altLang="zh-CN"/>
              <a:t>Implement as real Server-Client model</a:t>
            </a:r>
            <a:endParaRPr lang="en-US" altLang="zh-CN"/>
          </a:p>
          <a:p>
            <a:r>
              <a:rPr lang="en-US" altLang="zh-CN"/>
              <a:t>Add “vendors” to earn money</a:t>
            </a:r>
            <a:endParaRPr lang="en-US" altLang="zh-CN"/>
          </a:p>
          <a:p>
            <a:r>
              <a:rPr lang="en-US" altLang="zh-CN"/>
              <a:t>Consider other factors (e.g.location)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Today's Topics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p>
            <a:r>
              <a:rPr lang="en-US" altLang="zh-CN" sz="2800">
                <a:solidFill>
                  <a:srgbClr val="00B0F0"/>
                </a:solidFill>
              </a:rPr>
              <a:t>Background</a:t>
            </a:r>
            <a:endParaRPr lang="en-US" altLang="zh-CN" sz="2800">
              <a:solidFill>
                <a:srgbClr val="00B0F0"/>
              </a:solidFill>
            </a:endParaRPr>
          </a:p>
          <a:p>
            <a:r>
              <a:rPr lang="en-US" altLang="zh-CN" sz="2800">
                <a:solidFill>
                  <a:srgbClr val="00B0F0"/>
                </a:solidFill>
              </a:rPr>
              <a:t>Specifications</a:t>
            </a:r>
            <a:endParaRPr lang="en-US" altLang="zh-CN" sz="2800">
              <a:solidFill>
                <a:srgbClr val="00B0F0"/>
              </a:solidFill>
            </a:endParaRPr>
          </a:p>
          <a:p>
            <a:r>
              <a:rPr lang="en-US" altLang="zh-CN" sz="2800">
                <a:solidFill>
                  <a:srgbClr val="00B0F0"/>
                </a:solidFill>
              </a:rPr>
              <a:t>Design</a:t>
            </a:r>
            <a:endParaRPr lang="en-US" altLang="zh-CN" sz="2800">
              <a:solidFill>
                <a:srgbClr val="00B0F0"/>
              </a:solidFill>
            </a:endParaRPr>
          </a:p>
          <a:p>
            <a:r>
              <a:rPr lang="en-US" altLang="zh-CN" sz="2800">
                <a:solidFill>
                  <a:srgbClr val="00B0F0"/>
                </a:solidFill>
              </a:rPr>
              <a:t>Future</a:t>
            </a:r>
            <a:endParaRPr lang="en-US" altLang="zh-CN" sz="2800">
              <a:solidFill>
                <a:srgbClr val="00B0F0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659573" y="2834640"/>
            <a:ext cx="8872855" cy="11887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7200" b="1">
                <a:ln w="25400">
                  <a:gradFill>
                    <a:gsLst>
                      <a:gs pos="0">
                        <a:srgbClr val="5B9BD5">
                          <a:lumMod val="5000"/>
                          <a:lumOff val="95000"/>
                        </a:srgbClr>
                      </a:gs>
                      <a:gs pos="74000">
                        <a:srgbClr val="FAAD26"/>
                      </a:gs>
                      <a:gs pos="83000">
                        <a:srgbClr val="FF9933"/>
                      </a:gs>
                      <a:gs pos="100000">
                        <a:srgbClr val="FFDF2D">
                          <a:lumMod val="37000"/>
                          <a:lumOff val="63000"/>
                        </a:srgbClr>
                      </a:gs>
                    </a:gsLst>
                    <a:lin ang="5400000"/>
                  </a:gradFill>
                </a:ln>
                <a:pattFill prst="zigZag">
                  <a:fgClr>
                    <a:srgbClr val="FFC000"/>
                  </a:fgClr>
                  <a:bgClr>
                    <a:schemeClr val="bg1"/>
                  </a:bgClr>
                </a:pattFill>
                <a:effectLst>
                  <a:outerShdw blurRad="50800" dist="50800" dir="7200000" algn="ctr" rotWithShape="0">
                    <a:srgbClr val="6E747A">
                      <a:alpha val="43000"/>
                    </a:srgbClr>
                  </a:outerShdw>
                </a:effectLst>
              </a:rPr>
              <a:t>Thanks for listening</a:t>
            </a:r>
            <a:endParaRPr lang="en-US" altLang="zh-CN" sz="7200" b="1">
              <a:ln w="25400">
                <a:gradFill>
                  <a:gsLst>
                    <a:gs pos="0">
                      <a:srgbClr val="5B9BD5">
                        <a:lumMod val="5000"/>
                        <a:lumOff val="95000"/>
                      </a:srgbClr>
                    </a:gs>
                    <a:gs pos="74000">
                      <a:srgbClr val="FAAD26"/>
                    </a:gs>
                    <a:gs pos="83000">
                      <a:srgbClr val="FF9933"/>
                    </a:gs>
                    <a:gs pos="100000">
                      <a:srgbClr val="FFDF2D">
                        <a:lumMod val="37000"/>
                        <a:lumOff val="63000"/>
                      </a:srgbClr>
                    </a:gs>
                  </a:gsLst>
                  <a:lin ang="5400000"/>
                </a:gradFill>
              </a:ln>
              <a:pattFill prst="zigZag">
                <a:fgClr>
                  <a:srgbClr val="FFC000"/>
                </a:fgClr>
                <a:bgClr>
                  <a:schemeClr val="bg1"/>
                </a:bgClr>
              </a:pattFill>
              <a:effectLst>
                <a:outerShdw blurRad="50800" dist="50800" dir="72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副标题 21"/>
          <p:cNvSpPr>
            <a:spLocks noGrp="1"/>
          </p:cNvSpPr>
          <p:nvPr>
            <p:ph type="subTitle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/>
              <a:t>Most Frequently Asked Questions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/>
        </p:nvSpPr>
        <p:spPr>
          <a:xfrm>
            <a:off x="619760" y="240665"/>
            <a:ext cx="8196580" cy="23850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Times New Roman" panose="02020603050405020304" charset="0"/>
              </a:rPr>
              <a:t>Graduation Defence</a:t>
            </a:r>
            <a:endParaRPr lang="en-US" altLang="zh-CN">
              <a:latin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/>
              <a:t>Q1: Why your GUI is ugly? </a:t>
            </a:r>
            <a:endParaRPr lang="en-US" altLang="zh-CN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722630" y="1242695"/>
            <a:ext cx="10746740" cy="519493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First, I sincerely apologize for my horrible GUI, I am sorry.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Basically, I am only given one month to finish the project and I am focusing more on the algorithm side, databases and classes design side, because those are more important works for both users and future works.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Secondly, personally I did not take Human-Computer Interaction due to historical reasons, whom is (probably) the only person in CS2017 who did not take HCI. and my research interest is not this area.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Also, as the designed three levels of the application, GUI is the least imporant element from this app. (Actually I wrote the GUI in the very last)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But, again, I am sorry to Dr.Tang, Dr.Zhang and all audiences for my ugly GUI.</a:t>
            </a:r>
            <a:endParaRPr lang="en-US" altLang="zh-CN" dirty="0"/>
          </a:p>
        </p:txBody>
      </p:sp>
      <p:pic>
        <p:nvPicPr>
          <p:cNvPr id="8" name="图片 7" descr="QQ图片201705102053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8470" y="124460"/>
            <a:ext cx="1671320" cy="1577340"/>
          </a:xfrm>
          <a:prstGeom prst="rect">
            <a:avLst/>
          </a:prstGeom>
        </p:spPr>
      </p:pic>
      <p:pic>
        <p:nvPicPr>
          <p:cNvPr id="9" name="图片 8" descr="QQ图片201705102053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8465" y="4144645"/>
            <a:ext cx="680720" cy="64262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文本框 7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136455" y="1448471"/>
            <a:ext cx="927055" cy="871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chemeClr val="accent1"/>
                </a:solidFill>
                <a:latin typeface="+mn-lt"/>
                <a:ea typeface="+mn-ea"/>
              </a:rPr>
              <a:t>01</a:t>
            </a:r>
            <a:endParaRPr lang="zh-CN" altLang="en-US" sz="2400" b="1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9" name="直接连接符 8"/>
          <p:cNvCxnSpPr/>
          <p:nvPr>
            <p:custDataLst>
              <p:tags r:id="rId2"/>
            </p:custDataLst>
          </p:nvPr>
        </p:nvCxnSpPr>
        <p:spPr bwMode="auto">
          <a:xfrm>
            <a:off x="5126588" y="1712252"/>
            <a:ext cx="0" cy="3440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 bwMode="auto">
          <a:xfrm>
            <a:off x="5308175" y="1448471"/>
            <a:ext cx="4826426" cy="871624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 database linker classes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燕尾形 47"/>
          <p:cNvSpPr/>
          <p:nvPr>
            <p:custDataLst>
              <p:tags r:id="rId4"/>
            </p:custDataLst>
          </p:nvPr>
        </p:nvSpPr>
        <p:spPr>
          <a:xfrm>
            <a:off x="3692996" y="1662554"/>
            <a:ext cx="443458" cy="443458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55" name="文本框 6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136455" y="2666070"/>
            <a:ext cx="927055" cy="873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chemeClr val="accent1"/>
                </a:solidFill>
                <a:latin typeface="+mn-lt"/>
                <a:ea typeface="+mn-ea"/>
              </a:rPr>
              <a:t>02</a:t>
            </a:r>
            <a:endParaRPr lang="zh-CN" altLang="en-US" sz="2400" b="1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63" name="直接连接符 62"/>
          <p:cNvCxnSpPr/>
          <p:nvPr>
            <p:custDataLst>
              <p:tags r:id="rId6"/>
            </p:custDataLst>
          </p:nvPr>
        </p:nvCxnSpPr>
        <p:spPr bwMode="auto">
          <a:xfrm>
            <a:off x="5126588" y="2929850"/>
            <a:ext cx="0" cy="3440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>
            <p:custDataLst>
              <p:tags r:id="rId7"/>
            </p:custDataLst>
          </p:nvPr>
        </p:nvSpPr>
        <p:spPr bwMode="auto">
          <a:xfrm>
            <a:off x="5308175" y="2666070"/>
            <a:ext cx="4826426" cy="873535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Test database linker classes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燕尾形 64"/>
          <p:cNvSpPr/>
          <p:nvPr>
            <p:custDataLst>
              <p:tags r:id="rId8"/>
            </p:custDataLst>
          </p:nvPr>
        </p:nvSpPr>
        <p:spPr>
          <a:xfrm>
            <a:off x="3692996" y="2880152"/>
            <a:ext cx="443458" cy="443458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59" name="文本框 65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136455" y="3885577"/>
            <a:ext cx="927055" cy="871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chemeClr val="accent1"/>
                </a:solidFill>
                <a:latin typeface="+mn-lt"/>
                <a:ea typeface="+mn-ea"/>
              </a:rPr>
              <a:t>03</a:t>
            </a:r>
            <a:endParaRPr lang="zh-CN" altLang="en-US" sz="2400" b="1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67" name="直接连接符 66"/>
          <p:cNvCxnSpPr/>
          <p:nvPr>
            <p:custDataLst>
              <p:tags r:id="rId10"/>
            </p:custDataLst>
          </p:nvPr>
        </p:nvCxnSpPr>
        <p:spPr bwMode="auto">
          <a:xfrm>
            <a:off x="5126588" y="4149358"/>
            <a:ext cx="0" cy="3440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>
            <p:custDataLst>
              <p:tags r:id="rId11"/>
            </p:custDataLst>
          </p:nvPr>
        </p:nvSpPr>
        <p:spPr bwMode="auto">
          <a:xfrm>
            <a:off x="5308175" y="3885577"/>
            <a:ext cx="4826426" cy="871624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recommendation algorithm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9" name="燕尾形 68"/>
          <p:cNvSpPr/>
          <p:nvPr>
            <p:custDataLst>
              <p:tags r:id="rId12"/>
            </p:custDataLst>
          </p:nvPr>
        </p:nvSpPr>
        <p:spPr>
          <a:xfrm>
            <a:off x="3692996" y="4099660"/>
            <a:ext cx="443458" cy="443458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63" name="文本框 69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4136455" y="5103174"/>
            <a:ext cx="927055" cy="873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chemeClr val="accent1"/>
                </a:solidFill>
                <a:latin typeface="+mn-lt"/>
                <a:ea typeface="+mn-ea"/>
              </a:rPr>
              <a:t>04</a:t>
            </a:r>
            <a:endParaRPr lang="zh-CN" altLang="en-US" sz="2400" b="1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71" name="直接连接符 70"/>
          <p:cNvCxnSpPr/>
          <p:nvPr>
            <p:custDataLst>
              <p:tags r:id="rId14"/>
            </p:custDataLst>
          </p:nvPr>
        </p:nvCxnSpPr>
        <p:spPr bwMode="auto">
          <a:xfrm>
            <a:off x="5126588" y="5366955"/>
            <a:ext cx="0" cy="3440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>
            <p:custDataLst>
              <p:tags r:id="rId15"/>
            </p:custDataLst>
          </p:nvPr>
        </p:nvSpPr>
        <p:spPr bwMode="auto">
          <a:xfrm>
            <a:off x="5308175" y="5103174"/>
            <a:ext cx="4826426" cy="873536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GUI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3" name="燕尾形 72"/>
          <p:cNvSpPr/>
          <p:nvPr>
            <p:custDataLst>
              <p:tags r:id="rId16"/>
            </p:custDataLst>
          </p:nvPr>
        </p:nvSpPr>
        <p:spPr>
          <a:xfrm>
            <a:off x="3692996" y="5317257"/>
            <a:ext cx="443458" cy="445370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17"/>
            </p:custDataLst>
          </p:nvPr>
        </p:nvSpPr>
        <p:spPr>
          <a:xfrm>
            <a:off x="450215" y="227965"/>
            <a:ext cx="11291570" cy="925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 fontScale="90000"/>
          </a:bodyPr>
          <a:lstStyle>
            <a:defPPr>
              <a:defRPr lang="zh-CN"/>
            </a:defPPr>
            <a:lvl1pPr>
              <a:spcBef>
                <a:spcPct val="0"/>
              </a:spcBef>
              <a:buFontTx/>
              <a:buNone/>
              <a:defRPr sz="44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mtClean="0">
                <a:latin typeface="+mj-lt"/>
                <a:ea typeface="+mj-ea"/>
                <a:cs typeface="+mj-cs"/>
              </a:rPr>
              <a:t>Q2: How the whole system is implemented?</a:t>
            </a:r>
            <a:endParaRPr lang="en-US" altLang="zh-CN" smtClean="0">
              <a:latin typeface="+mj-lt"/>
              <a:ea typeface="+mj-ea"/>
              <a:cs typeface="+mj-cs"/>
            </a:endParaRPr>
          </a:p>
        </p:txBody>
      </p:sp>
    </p:spTree>
    <p:custDataLst>
      <p:tags r:id="rId1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4" grpId="0"/>
      <p:bldP spid="68" grpId="0"/>
      <p:bldP spid="7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Stage 1: DBLinker</a:t>
            </a:r>
            <a:endParaRPr lang="en-US" altLang="zh-CN"/>
          </a:p>
        </p:txBody>
      </p:sp>
      <p:pic>
        <p:nvPicPr>
          <p:cNvPr id="4" name="图片 3" descr="73I]F0OJWW%8O@I{C}X2H3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6265" y="948690"/>
            <a:ext cx="7988935" cy="5748655"/>
          </a:xfrm>
          <a:prstGeom prst="rect">
            <a:avLst/>
          </a:prstGeom>
        </p:spPr>
      </p:pic>
      <p:pic>
        <p:nvPicPr>
          <p:cNvPr id="5" name="图片 4" descr="2T~RQ@KU[IYW5RB~W{WVF2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970" y="1570355"/>
            <a:ext cx="6611620" cy="45046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Stage 2: Test DBLinker</a:t>
            </a:r>
            <a:endParaRPr lang="en-US" altLang="zh-CN"/>
          </a:p>
        </p:txBody>
      </p:sp>
      <p:pic>
        <p:nvPicPr>
          <p:cNvPr id="3" name="图片 2" descr="@OLAK53Y28G4A)HVWW)WP9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1815" y="1242695"/>
            <a:ext cx="8089900" cy="54159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Today's Topics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p>
            <a:r>
              <a:rPr lang="en-US" altLang="zh-CN" sz="2800">
                <a:solidFill>
                  <a:srgbClr val="FF0000"/>
                </a:solidFill>
              </a:rPr>
              <a:t>Background</a:t>
            </a:r>
            <a:endParaRPr lang="en-US" altLang="zh-CN" sz="2800">
              <a:solidFill>
                <a:srgbClr val="FF0000"/>
              </a:solidFill>
            </a:endParaRPr>
          </a:p>
          <a:p>
            <a:r>
              <a:rPr lang="en-US" altLang="zh-CN" sz="2800"/>
              <a:t>Specifications</a:t>
            </a:r>
            <a:endParaRPr lang="en-US" altLang="zh-CN" sz="2800"/>
          </a:p>
          <a:p>
            <a:r>
              <a:rPr lang="en-US" altLang="zh-CN" sz="2800"/>
              <a:t>Design</a:t>
            </a:r>
            <a:endParaRPr lang="en-US" altLang="zh-CN" sz="2800"/>
          </a:p>
          <a:p>
            <a:r>
              <a:rPr lang="en-US" altLang="zh-CN" sz="2800"/>
              <a:t>Implementation</a:t>
            </a:r>
            <a:endParaRPr lang="en-US" altLang="zh-CN" sz="2800"/>
          </a:p>
          <a:p>
            <a:r>
              <a:rPr lang="en-US" altLang="zh-CN" sz="2800"/>
              <a:t>Future</a:t>
            </a:r>
            <a:endParaRPr lang="en-US" altLang="zh-CN" sz="2800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5610" y="211156"/>
            <a:ext cx="10515600" cy="1009650"/>
          </a:xfrm>
        </p:spPr>
        <p:txBody>
          <a:bodyPr>
            <a:normAutofit/>
          </a:bodyPr>
          <a:p>
            <a:r>
              <a:rPr lang="en-US" altLang="zh-CN"/>
              <a:t>Stage 3: Implement Algorithm</a:t>
            </a:r>
            <a:endParaRPr lang="en-US" altLang="zh-CN"/>
          </a:p>
        </p:txBody>
      </p:sp>
      <p:pic>
        <p:nvPicPr>
          <p:cNvPr id="4" name="图片 3" descr="W_N`PUC6IO9OPKV9FWO~%K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610" y="1693545"/>
            <a:ext cx="5136515" cy="1677670"/>
          </a:xfrm>
          <a:prstGeom prst="rect">
            <a:avLst/>
          </a:prstGeom>
        </p:spPr>
      </p:pic>
      <p:pic>
        <p:nvPicPr>
          <p:cNvPr id="5" name="图片 4" descr="UPH9%GBX~ZPO$QWNL6D}CT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0495" y="2501900"/>
            <a:ext cx="7664450" cy="33108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Stage 4: Graphical User Interface</a:t>
            </a:r>
            <a:endParaRPr lang="en-US" altLang="zh-CN"/>
          </a:p>
        </p:txBody>
      </p:sp>
      <p:pic>
        <p:nvPicPr>
          <p:cNvPr id="4" name="图片 3" descr="K%}W9$AH2{3C%$1YE]59J)X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02270" y="1242695"/>
            <a:ext cx="3432810" cy="5288280"/>
          </a:xfrm>
          <a:prstGeom prst="rect">
            <a:avLst/>
          </a:prstGeom>
        </p:spPr>
      </p:pic>
      <p:pic>
        <p:nvPicPr>
          <p:cNvPr id="5" name="图片 4" descr="JE684W%)LYHR7YRI61WW9F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800" y="2305685"/>
            <a:ext cx="2575560" cy="2105025"/>
          </a:xfrm>
          <a:prstGeom prst="rect">
            <a:avLst/>
          </a:prstGeom>
        </p:spPr>
      </p:pic>
      <p:pic>
        <p:nvPicPr>
          <p:cNvPr id="7" name="图片 6" descr="1B3Z~GZCNY%8NVXD_L30O$W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5" y="2066925"/>
            <a:ext cx="4166870" cy="25819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/>
              <a:t>Question 3: Why 5 dishes?</a:t>
            </a:r>
            <a:endParaRPr lang="en-US" altLang="zh-CN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2929890" y="2133600"/>
            <a:ext cx="6331585" cy="1618615"/>
          </a:xfrm>
        </p:spPr>
        <p:txBody>
          <a:bodyPr/>
          <a:lstStyle/>
          <a:p>
            <a:r>
              <a:rPr lang="en-US" altLang="zh-CN" dirty="0"/>
              <a:t>Originally deisgned for a whole family</a:t>
            </a:r>
            <a:endParaRPr lang="en-US" altLang="zh-CN" dirty="0"/>
          </a:p>
          <a:p>
            <a:r>
              <a:rPr lang="en-US" altLang="zh-CN" dirty="0"/>
              <a:t>A single user can have multiple choices</a:t>
            </a:r>
            <a:endParaRPr lang="en-US" altLang="zh-CN" dirty="0"/>
          </a:p>
          <a:p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Q4: Are there any moments your app does not work as expected?</a:t>
            </a:r>
            <a:endParaRPr lang="en-US" altLang="zh-CN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5025" y="1940560"/>
            <a:ext cx="10518775" cy="47720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For about 50 users arrived and consulted yesterday, 46 got their fulfilled results, but there are some embarrasing moments.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E.g.1 Recommended “pork” to a Pakistan professor, and I am terribly sorry because my original design did not consider location  / culture issues. 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E.g.2 Recommend all vegetables (though high cal) to a malnutrition user. 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Conclusion: About 92% of accuracy, overall reliable, but needs improving.</a:t>
            </a:r>
            <a:endParaRPr lang="en-US" altLang="zh-CN" dirty="0"/>
          </a:p>
        </p:txBody>
      </p:sp>
      <p:pic>
        <p:nvPicPr>
          <p:cNvPr id="3" name="图片 2" descr="QQ图片201705102053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8205" y="4565650"/>
            <a:ext cx="680720" cy="642620"/>
          </a:xfrm>
          <a:prstGeom prst="rect">
            <a:avLst/>
          </a:prstGeom>
        </p:spPr>
      </p:pic>
      <p:pic>
        <p:nvPicPr>
          <p:cNvPr id="7" name="图片 6" descr="QQ图片201705102053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4775" y="3453130"/>
            <a:ext cx="680720" cy="64262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Q5: Data consistancy and collision issues?</a:t>
            </a:r>
            <a:endParaRPr lang="en-US" altLang="zh-CN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911225" y="2100580"/>
            <a:ext cx="9844405" cy="2151380"/>
          </a:xfrm>
        </p:spPr>
        <p:txBody>
          <a:bodyPr/>
          <a:lstStyle/>
          <a:p>
            <a:r>
              <a:rPr lang="en-US" altLang="zh-CN" dirty="0"/>
              <a:t>When multiple windows of this app is open, different data might be input to DB system.</a:t>
            </a:r>
            <a:endParaRPr lang="en-US" altLang="zh-CN" dirty="0"/>
          </a:p>
          <a:p>
            <a:r>
              <a:rPr lang="en-US" altLang="zh-CN" dirty="0"/>
              <a:t>The system took the last input as the trusted input as the general method done by similar works.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33045"/>
            <a:ext cx="10798810" cy="1009650"/>
          </a:xfrm>
        </p:spPr>
        <p:txBody>
          <a:bodyPr/>
          <a:p>
            <a:r>
              <a:rPr lang="en-US" altLang="zh-CN"/>
              <a:t>Q6: Evaluation of your whole progress?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9844405" cy="3401695"/>
          </a:xfrm>
        </p:spPr>
        <p:txBody>
          <a:bodyPr/>
          <a:p>
            <a:pPr marL="0" indent="0">
              <a:buNone/>
            </a:pPr>
            <a:r>
              <a:rPr lang="en-US" altLang="zh-CN"/>
              <a:t>Objectively, has following pitfalls / good parts:</a:t>
            </a:r>
            <a:endParaRPr lang="en-US" altLang="zh-CN"/>
          </a:p>
          <a:p>
            <a:r>
              <a:rPr lang="en-US" altLang="zh-CN"/>
              <a:t>Original design of project duration has obvious pitfalls.</a:t>
            </a:r>
            <a:endParaRPr lang="en-US" altLang="zh-CN"/>
          </a:p>
          <a:p>
            <a:r>
              <a:rPr lang="en-US" altLang="zh-CN"/>
              <a:t>Most of the user cases (60.5%) are satisfied.</a:t>
            </a:r>
            <a:endParaRPr lang="en-US" altLang="zh-CN"/>
          </a:p>
          <a:p>
            <a:r>
              <a:rPr lang="en-US" altLang="zh-CN"/>
              <a:t>5 out of 9 GUI functions are satisfied.</a:t>
            </a:r>
            <a:endParaRPr lang="en-US" altLang="zh-CN"/>
          </a:p>
          <a:p>
            <a:r>
              <a:rPr lang="en-US" altLang="zh-CN"/>
              <a:t>The most important customers are fulfilled.</a:t>
            </a:r>
            <a:endParaRPr lang="en-US" altLang="zh-CN"/>
          </a:p>
          <a:p>
            <a:r>
              <a:rPr lang="en-US" altLang="zh-CN"/>
              <a:t>Future work and database extendsions are considered.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Q7: What did you learned during demonstration stages?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Users tend to have more expectations than developers expected.</a:t>
            </a:r>
            <a:endParaRPr lang="en-US" altLang="zh-CN"/>
          </a:p>
          <a:p>
            <a:r>
              <a:rPr lang="en-US" altLang="zh-CN"/>
              <a:t>GUI is the first element that immediately catches users attentions.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MY STORIES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en-US" altLang="zh-CN"/>
              <a:t>In BIO3200</a:t>
            </a:r>
            <a:endParaRPr lang="en-US" altLang="zh-CN"/>
          </a:p>
        </p:txBody>
      </p:sp>
      <p:pic>
        <p:nvPicPr>
          <p:cNvPr id="7" name="内容占位符 6" descr="QQ图片20170510123130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840105" y="2684145"/>
            <a:ext cx="5157470" cy="3696970"/>
          </a:xfrm>
          <a:prstGeom prst="rect">
            <a:avLst/>
          </a:prstGeom>
        </p:spPr>
      </p:pic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53835" y="1690688"/>
            <a:ext cx="5183188" cy="823912"/>
          </a:xfrm>
        </p:spPr>
        <p:txBody>
          <a:bodyPr/>
          <a:p>
            <a:r>
              <a:rPr lang="en-US" altLang="zh-CN"/>
              <a:t>Amoi, OSC China</a:t>
            </a:r>
            <a:endParaRPr lang="en-US" altLang="zh-CN"/>
          </a:p>
        </p:txBody>
      </p:sp>
      <p:pic>
        <p:nvPicPr>
          <p:cNvPr id="8" name="内容占位符 7" descr="QQ图片20170510123249"/>
          <p:cNvPicPr>
            <a:picLocks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15405" y="2684145"/>
            <a:ext cx="5574030" cy="36969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Today's Topics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p>
            <a:r>
              <a:rPr lang="en-US" altLang="zh-CN" sz="2800">
                <a:solidFill>
                  <a:srgbClr val="0070C0"/>
                </a:solidFill>
              </a:rPr>
              <a:t>Background</a:t>
            </a:r>
            <a:endParaRPr lang="en-US" altLang="zh-CN" sz="2800">
              <a:solidFill>
                <a:srgbClr val="0070C0"/>
              </a:solidFill>
            </a:endParaRPr>
          </a:p>
          <a:p>
            <a:r>
              <a:rPr lang="en-US" altLang="zh-CN" sz="2800">
                <a:solidFill>
                  <a:srgbClr val="FF0000"/>
                </a:solidFill>
              </a:rPr>
              <a:t>Specifications</a:t>
            </a:r>
            <a:endParaRPr lang="en-US" altLang="zh-CN" sz="2800">
              <a:solidFill>
                <a:srgbClr val="FF0000"/>
              </a:solidFill>
            </a:endParaRPr>
          </a:p>
          <a:p>
            <a:r>
              <a:rPr lang="en-US" altLang="zh-CN" sz="2800"/>
              <a:t>Design</a:t>
            </a:r>
            <a:endParaRPr lang="en-US" altLang="zh-CN" sz="2800"/>
          </a:p>
          <a:p>
            <a:r>
              <a:rPr lang="en-US" altLang="zh-CN" sz="2800"/>
              <a:t>Future</a:t>
            </a:r>
            <a:endParaRPr lang="en-US" altLang="zh-CN" sz="2800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25948" y="4315016"/>
            <a:ext cx="8805636" cy="1601561"/>
          </a:xfrm>
        </p:spPr>
        <p:txBody>
          <a:bodyPr/>
          <a:p>
            <a:r>
              <a:rPr lang="en-US" altLang="zh-CN"/>
              <a:t>KEY WORDS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70455" y="1224280"/>
            <a:ext cx="9307830" cy="1499870"/>
          </a:xfrm>
        </p:spPr>
        <p:txBody>
          <a:bodyPr/>
          <a:p>
            <a:pPr algn="l"/>
            <a:r>
              <a:rPr lang="en-US" altLang="zh-CN"/>
              <a:t>Automatic, Decision making and “self-recommendation”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Related works</a:t>
            </a:r>
            <a:endParaRPr lang="en-US" altLang="zh-CN"/>
          </a:p>
        </p:txBody>
      </p:sp>
      <p:pic>
        <p:nvPicPr>
          <p:cNvPr id="4" name="图片 3" descr="QQ图片201705101237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0820" y="1201420"/>
            <a:ext cx="9325610" cy="5224145"/>
          </a:xfrm>
          <a:prstGeom prst="rect">
            <a:avLst/>
          </a:prstGeom>
        </p:spPr>
      </p:pic>
      <p:pic>
        <p:nvPicPr>
          <p:cNvPr id="5" name="图片 4" descr="QQ图片201705101238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350" y="3391535"/>
            <a:ext cx="7111365" cy="30340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Today's Topics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09395" y="2046605"/>
            <a:ext cx="4645025" cy="4130675"/>
          </a:xfrm>
        </p:spPr>
        <p:txBody>
          <a:bodyPr/>
          <a:p>
            <a:r>
              <a:rPr lang="en-US" altLang="zh-CN" sz="2800">
                <a:solidFill>
                  <a:srgbClr val="0070C0"/>
                </a:solidFill>
              </a:rPr>
              <a:t>Background</a:t>
            </a:r>
            <a:endParaRPr lang="en-US" altLang="zh-CN" sz="2800">
              <a:solidFill>
                <a:srgbClr val="0070C0"/>
              </a:solidFill>
            </a:endParaRPr>
          </a:p>
          <a:p>
            <a:r>
              <a:rPr lang="en-US" altLang="zh-CN" sz="2800">
                <a:solidFill>
                  <a:srgbClr val="0070C0"/>
                </a:solidFill>
              </a:rPr>
              <a:t>Specifications</a:t>
            </a:r>
            <a:endParaRPr lang="en-US" altLang="zh-CN" sz="2800">
              <a:solidFill>
                <a:srgbClr val="0070C0"/>
              </a:solidFill>
            </a:endParaRPr>
          </a:p>
          <a:p>
            <a:r>
              <a:rPr lang="en-US" altLang="zh-CN" sz="2800">
                <a:solidFill>
                  <a:srgbClr val="FF0000"/>
                </a:solidFill>
              </a:rPr>
              <a:t>Design</a:t>
            </a:r>
            <a:endParaRPr lang="en-US" altLang="zh-CN" sz="2800"/>
          </a:p>
          <a:p>
            <a:r>
              <a:rPr lang="en-US" altLang="zh-CN" sz="2800"/>
              <a:t>Future</a:t>
            </a:r>
            <a:endParaRPr lang="en-US" altLang="zh-CN" sz="2800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70" y="47961"/>
            <a:ext cx="10515600" cy="1009650"/>
          </a:xfrm>
        </p:spPr>
        <p:txBody>
          <a:bodyPr/>
          <a:p>
            <a:r>
              <a:rPr lang="en-US" altLang="zh-CN"/>
              <a:t>Recommend Algorithm</a:t>
            </a:r>
            <a:endParaRPr lang="en-US" altLang="zh-CN"/>
          </a:p>
        </p:txBody>
      </p:sp>
      <p:grpSp>
        <p:nvGrpSpPr>
          <p:cNvPr id="4" name="组合 3"/>
          <p:cNvGrpSpPr/>
          <p:nvPr/>
        </p:nvGrpSpPr>
        <p:grpSpPr>
          <a:xfrm>
            <a:off x="2456815" y="1133475"/>
            <a:ext cx="7168515" cy="5492750"/>
            <a:chOff x="3869" y="1785"/>
            <a:chExt cx="11289" cy="8650"/>
          </a:xfrm>
        </p:grpSpPr>
        <p:sp>
          <p:nvSpPr>
            <p:cNvPr id="26" name="椭圆 25"/>
            <p:cNvSpPr/>
            <p:nvPr/>
          </p:nvSpPr>
          <p:spPr>
            <a:xfrm>
              <a:off x="6258" y="4097"/>
              <a:ext cx="6338" cy="633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00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8820" y="1825"/>
              <a:ext cx="6338" cy="633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3869" y="1825"/>
              <a:ext cx="6338" cy="6338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803" y="1785"/>
              <a:ext cx="6338" cy="633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2">
                      <a:lumMod val="75000"/>
                    </a:schemeClr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/>
          </p:nvCxnSpPr>
          <p:spPr>
            <a:xfrm flipH="1">
              <a:off x="9042" y="3479"/>
              <a:ext cx="771" cy="3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9183" y="6260"/>
              <a:ext cx="771" cy="3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8820" y="4097"/>
              <a:ext cx="616" cy="27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H="1">
              <a:off x="8820" y="4209"/>
              <a:ext cx="1301" cy="5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H="1">
              <a:off x="8862" y="4940"/>
              <a:ext cx="1387" cy="5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H="1">
              <a:off x="8862" y="4625"/>
              <a:ext cx="1302" cy="51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>
              <a:off x="8974" y="5328"/>
              <a:ext cx="1250" cy="4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H="1">
              <a:off x="9007" y="5671"/>
              <a:ext cx="1097" cy="42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本框 22"/>
            <p:cNvSpPr txBox="1"/>
            <p:nvPr/>
          </p:nvSpPr>
          <p:spPr>
            <a:xfrm>
              <a:off x="4452" y="3701"/>
              <a:ext cx="3083" cy="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400" b="1" i="1">
                  <a:latin typeface="Times New Roman" panose="02020603050405020304" charset="0"/>
                </a:rPr>
                <a:t>Sample Food</a:t>
              </a:r>
              <a:endParaRPr lang="en-US" altLang="zh-CN" sz="2400" b="1" i="1">
                <a:latin typeface="Times New Roman" panose="0202060305040502030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511" y="8703"/>
              <a:ext cx="3220" cy="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400" b="1" u="sng">
                  <a:latin typeface="Dotum" panose="020B0600000101010101" charset="-127"/>
                  <a:ea typeface="Dotum" panose="020B0600000101010101" charset="-127"/>
                </a:rPr>
                <a:t>User flavor</a:t>
              </a:r>
              <a:endParaRPr lang="en-US" altLang="zh-CN" sz="2400" b="1" u="sng">
                <a:latin typeface="Dotum" panose="020B0600000101010101" charset="-127"/>
                <a:ea typeface="Dotum" panose="020B0600000101010101" charset="-127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063" y="2862"/>
              <a:ext cx="2706" cy="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User prohebit</a:t>
              </a:r>
              <a:endParaRPr lang="en-US" altLang="zh-CN"/>
            </a:p>
          </p:txBody>
        </p:sp>
        <p:sp>
          <p:nvSpPr>
            <p:cNvPr id="6" name="椭圆 5"/>
            <p:cNvSpPr/>
            <p:nvPr/>
          </p:nvSpPr>
          <p:spPr>
            <a:xfrm>
              <a:off x="6258" y="4097"/>
              <a:ext cx="6338" cy="633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00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34" name="直接连接符 33"/>
            <p:cNvCxnSpPr/>
            <p:nvPr/>
          </p:nvCxnSpPr>
          <p:spPr>
            <a:xfrm flipH="1">
              <a:off x="9076" y="5947"/>
              <a:ext cx="959" cy="3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DB and Classes</a:t>
            </a:r>
            <a:endParaRPr lang="en-US" altLang="zh-CN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p>
            <a:pPr marL="0" indent="0">
              <a:buNone/>
            </a:pPr>
            <a:r>
              <a:rPr lang="en-US" altLang="zh-CN" sz="2800"/>
              <a:t>3 Levels:</a:t>
            </a:r>
            <a:endParaRPr lang="en-US" altLang="zh-CN" sz="2800"/>
          </a:p>
          <a:p>
            <a:pPr lvl="1"/>
            <a:r>
              <a:rPr lang="en-US" altLang="zh-CN" sz="2400"/>
              <a:t>Database</a:t>
            </a:r>
            <a:endParaRPr lang="en-US" altLang="zh-CN" sz="2400"/>
          </a:p>
          <a:p>
            <a:pPr lvl="1"/>
            <a:r>
              <a:rPr lang="en-US" altLang="zh-CN" sz="2400"/>
              <a:t>Linking programs to DB</a:t>
            </a:r>
            <a:endParaRPr lang="en-US" altLang="zh-CN" sz="2400"/>
          </a:p>
          <a:p>
            <a:pPr lvl="1"/>
            <a:r>
              <a:rPr lang="en-US" altLang="zh-CN" sz="2400"/>
              <a:t>GUI</a:t>
            </a:r>
            <a:endParaRPr lang="en-US" altLang="zh-CN" sz="240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E-R relationship: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3" name="图片 2" descr="B0A6U1NG8JIKE%K@UH9@33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3175" y="2200910"/>
            <a:ext cx="8812530" cy="28809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MH" val="20151210172630"/>
  <p:tag name="MH_LIBRARY" val="GRAPHIC"/>
  <p:tag name="MH_ORDER" val="Chevron 47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11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12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13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14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15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16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17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18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19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2.xml><?xml version="1.0" encoding="utf-8"?>
<p:tagLst xmlns:p="http://schemas.openxmlformats.org/presentationml/2006/main">
  <p:tag name="MH" val="20151210174046"/>
  <p:tag name="MH_LIBRARY" val="GRAPHIC"/>
  <p:tag name="MH_ORDER" val="Oval 2"/>
</p:tagLst>
</file>

<file path=ppt/tags/tag20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21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22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23.xml><?xml version="1.0" encoding="utf-8"?>
<p:tagLst xmlns:p="http://schemas.openxmlformats.org/presentationml/2006/main">
  <p:tag name="MH" val="20151210174046"/>
  <p:tag name="MH_LIBRARY" val="GRAPHIC"/>
  <p:tag name="KSO_WM_TEMPLATE_CATEGORY" val="custom"/>
  <p:tag name="KSO_WM_TEMPLATE_INDEX" val="160484"/>
  <p:tag name="KSO_WM_TAG_VERSION" val="1.0"/>
  <p:tag name="KSO_WM_SLIDE_ID" val="custom160484_27"/>
  <p:tag name="KSO_WM_SLIDE_INDEX" val="27"/>
  <p:tag name="KSO_WM_SLIDE_ITEM_CNT" val="0"/>
  <p:tag name="KSO_WM_SLIDE_TYPE" val="endPage"/>
  <p:tag name="KSO_WM_BEAUTIFY_FLAG" val="#wm#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b"/>
  <p:tag name="KSO_WM_UNIT_INDEX" val="1"/>
  <p:tag name="KSO_WM_UNIT_ID" val="custom160484_1*b*1"/>
  <p:tag name="KSO_WM_UNIT_CLEAR" val="1"/>
  <p:tag name="KSO_WM_UNIT_LAYERLEVEL" val="1"/>
  <p:tag name="KSO_WM_UNIT_VALUE" val="22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5.xml><?xml version="1.0" encoding="utf-8"?>
<p:tagLst xmlns:p="http://schemas.openxmlformats.org/presentationml/2006/main">
  <p:tag name="KSO_WM_TEMPLATE_CATEGORY" val="custom"/>
  <p:tag name="KSO_WM_TEMPLATE_INDEX" val="160484"/>
  <p:tag name="KSO_WM_TAG_VERSION" val="1.0"/>
  <p:tag name="KSO_WM_SLIDE_ID" val="custom160484_1"/>
  <p:tag name="KSO_WM_SLIDE_INDEX" val="1"/>
  <p:tag name="KSO_WM_SLIDE_ITEM_CNT" val="2"/>
  <p:tag name="KSO_WM_SLIDE_LAYOUT" val="a_b"/>
  <p:tag name="KSO_WM_SLIDE_LAYOUT_CNT" val="1_1"/>
  <p:tag name="KSO_WM_SLIDE_TYPE" val="title"/>
  <p:tag name="KSO_WM_TEMPLATE_THUMBS_INDEX" val="1、9、12、16、22、25、26、27"/>
  <p:tag name="KSO_WM_BEAUTIFY_FLAG" val="#wm#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a"/>
  <p:tag name="KSO_WM_UNIT_INDEX" val="1"/>
  <p:tag name="KSO_WM_UNIT_ID" val="custom160484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f"/>
  <p:tag name="KSO_WM_UNIT_INDEX" val="1"/>
  <p:tag name="KSO_WM_UNIT_ID" val="custom160484_2*f*1"/>
  <p:tag name="KSO_WM_UNIT_CLEAR" val="1"/>
  <p:tag name="KSO_WM_UNIT_LAYERLEVEL" val="1"/>
  <p:tag name="KSO_WM_UNIT_VALUE" val="279"/>
  <p:tag name="KSO_WM_UNIT_HIGHLIGHT" val="0"/>
  <p:tag name="KSO_WM_UNIT_COMPATIBLE" val="0"/>
  <p:tag name="KSO_WM_UNIT_PRESET_TEXT_INDEX" val="5"/>
  <p:tag name="KSO_WM_UNIT_PRESET_TEXT_LEN" val="232"/>
</p:tagLst>
</file>

<file path=ppt/tags/tag28.xml><?xml version="1.0" encoding="utf-8"?>
<p:tagLst xmlns:p="http://schemas.openxmlformats.org/presentationml/2006/main">
  <p:tag name="KSO_WM_TEMPLATE_CATEGORY" val="custom"/>
  <p:tag name="KSO_WM_TEMPLATE_INDEX" val="160484"/>
  <p:tag name="KSO_WM_TAG_VERSION" val="1.0"/>
  <p:tag name="KSO_WM_SLIDE_ID" val="custom160484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119*161"/>
  <p:tag name="KSO_WM_SLIDE_SIZE" val="775*325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文本框 7"/>
  <p:tag name="KSO_WM_UNIT_TYPE" val="l_i"/>
  <p:tag name="KSO_WM_UNIT_INDEX" val="1_1"/>
  <p:tag name="KSO_WM_UNIT_ID" val="custom160484_9*l_i*1_1"/>
  <p:tag name="KSO_WM_UNIT_CLEAR" val="1"/>
  <p:tag name="KSO_WM_UNIT_LAYERLEVEL" val="1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MH" val="20151210174046"/>
  <p:tag name="MH_LIBRARY" val="GRAPHIC"/>
  <p:tag name="MH_ORDER" val="Oval 4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Straight Connector 8"/>
  <p:tag name="KSO_WM_UNIT_TYPE" val="l_i"/>
  <p:tag name="KSO_WM_UNIT_INDEX" val="1_2"/>
  <p:tag name="KSO_WM_UNIT_ID" val="custom160484_9*l_i*1_2"/>
  <p:tag name="KSO_WM_UNIT_CLEAR" val="1"/>
  <p:tag name="KSO_WM_UNIT_LAYERLEVEL" val="1_1"/>
  <p:tag name="KSO_WM_DIAGRAM_GROUP_CODE" val="l1-1"/>
  <p:tag name="KSO_WM_UNIT_LINE_FORE_SCHEMECOLOR_INDEX" val="14"/>
  <p:tag name="KSO_WM_UNIT_LINE_FILL_TYPE" val="2"/>
  <p:tag name="KSO_WM_UNIT_USESOURCEFORMAT_APPLY" val="1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TextBox 9"/>
  <p:tag name="KSO_WM_UNIT_TYPE" val="l_h_f"/>
  <p:tag name="KSO_WM_UNIT_INDEX" val="1_1_1"/>
  <p:tag name="KSO_WM_UNIT_ID" val="custom160484_9*l_h_f*1_1_1"/>
  <p:tag name="KSO_WM_UNIT_CLEAR" val="1"/>
  <p:tag name="KSO_WM_UNIT_LAYERLEVEL" val="1_1_1"/>
  <p:tag name="KSO_WM_UNIT_VALUE" val="36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Chevron 47"/>
  <p:tag name="KSO_WM_UNIT_TYPE" val="l_i"/>
  <p:tag name="KSO_WM_UNIT_INDEX" val="1_3"/>
  <p:tag name="KSO_WM_UNIT_ID" val="custom160484_9*l_i*1_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文本框 61"/>
  <p:tag name="KSO_WM_UNIT_TYPE" val="l_i"/>
  <p:tag name="KSO_WM_UNIT_INDEX" val="1_4"/>
  <p:tag name="KSO_WM_UNIT_ID" val="custom160484_9*l_i*1_4"/>
  <p:tag name="KSO_WM_UNIT_CLEAR" val="1"/>
  <p:tag name="KSO_WM_UNIT_LAYERLEVEL" val="1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Straight Connector 62"/>
  <p:tag name="KSO_WM_UNIT_TYPE" val="l_i"/>
  <p:tag name="KSO_WM_UNIT_INDEX" val="1_5"/>
  <p:tag name="KSO_WM_UNIT_ID" val="custom160484_9*l_i*1_5"/>
  <p:tag name="KSO_WM_UNIT_CLEAR" val="1"/>
  <p:tag name="KSO_WM_UNIT_LAYERLEVEL" val="1_1"/>
  <p:tag name="KSO_WM_DIAGRAM_GROUP_CODE" val="l1-1"/>
  <p:tag name="KSO_WM_UNIT_LINE_FORE_SCHEMECOLOR_INDEX" val="14"/>
  <p:tag name="KSO_WM_UNIT_LINE_FILL_TYPE" val="2"/>
  <p:tag name="KSO_WM_UNIT_USESOURCEFORMAT_APPLY" val="1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TextBox 63"/>
  <p:tag name="KSO_WM_UNIT_TYPE" val="l_h_f"/>
  <p:tag name="KSO_WM_UNIT_INDEX" val="1_2_1"/>
  <p:tag name="KSO_WM_UNIT_ID" val="custom160484_9*l_h_f*1_2_1"/>
  <p:tag name="KSO_WM_UNIT_CLEAR" val="1"/>
  <p:tag name="KSO_WM_UNIT_LAYERLEVEL" val="1_1_1"/>
  <p:tag name="KSO_WM_UNIT_VALUE" val="36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Chevron 64"/>
  <p:tag name="KSO_WM_UNIT_TYPE" val="l_i"/>
  <p:tag name="KSO_WM_UNIT_INDEX" val="1_6"/>
  <p:tag name="KSO_WM_UNIT_ID" val="custom160484_9*l_i*1_6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文本框 65"/>
  <p:tag name="KSO_WM_UNIT_TYPE" val="l_i"/>
  <p:tag name="KSO_WM_UNIT_INDEX" val="1_7"/>
  <p:tag name="KSO_WM_UNIT_ID" val="custom160484_9*l_i*1_7"/>
  <p:tag name="KSO_WM_UNIT_CLEAR" val="1"/>
  <p:tag name="KSO_WM_UNIT_LAYERLEVEL" val="1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Straight Connector 66"/>
  <p:tag name="KSO_WM_UNIT_TYPE" val="l_i"/>
  <p:tag name="KSO_WM_UNIT_INDEX" val="1_8"/>
  <p:tag name="KSO_WM_UNIT_ID" val="custom160484_9*l_i*1_8"/>
  <p:tag name="KSO_WM_UNIT_CLEAR" val="1"/>
  <p:tag name="KSO_WM_UNIT_LAYERLEVEL" val="1_1"/>
  <p:tag name="KSO_WM_DIAGRAM_GROUP_CODE" val="l1-1"/>
  <p:tag name="KSO_WM_UNIT_LINE_FORE_SCHEMECOLOR_INDEX" val="14"/>
  <p:tag name="KSO_WM_UNIT_LINE_FILL_TYPE" val="2"/>
  <p:tag name="KSO_WM_UNIT_USESOURCEFORMAT_APPLY" val="1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TextBox 67"/>
  <p:tag name="KSO_WM_UNIT_TYPE" val="l_h_f"/>
  <p:tag name="KSO_WM_UNIT_INDEX" val="1_3_1"/>
  <p:tag name="KSO_WM_UNIT_ID" val="custom160484_9*l_h_f*1_3_1"/>
  <p:tag name="KSO_WM_UNIT_CLEAR" val="1"/>
  <p:tag name="KSO_WM_UNIT_LAYERLEVEL" val="1_1_1"/>
  <p:tag name="KSO_WM_UNIT_VALUE" val="36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4.xml><?xml version="1.0" encoding="utf-8"?>
<p:tagLst xmlns:p="http://schemas.openxmlformats.org/presentationml/2006/main">
  <p:tag name="MH" val="20151210174046"/>
  <p:tag name="MH_LIBRARY" val="GRAPHIC"/>
  <p:tag name="MH_ORDER" val="Oval 5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Chevron 68"/>
  <p:tag name="KSO_WM_UNIT_TYPE" val="l_i"/>
  <p:tag name="KSO_WM_UNIT_INDEX" val="1_9"/>
  <p:tag name="KSO_WM_UNIT_ID" val="custom160484_9*l_i*1_9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文本框 69"/>
  <p:tag name="KSO_WM_UNIT_TYPE" val="l_i"/>
  <p:tag name="KSO_WM_UNIT_INDEX" val="1_10"/>
  <p:tag name="KSO_WM_UNIT_ID" val="custom160484_9*l_i*1_10"/>
  <p:tag name="KSO_WM_UNIT_CLEAR" val="1"/>
  <p:tag name="KSO_WM_UNIT_LAYERLEVEL" val="1_1"/>
  <p:tag name="KSO_WM_DIAGRAM_GROUP_CODE" val="l1-1"/>
  <p:tag name="KSO_WM_UNIT_TEXT_FILL_FORE_SCHEMECOLOR_INDEX" val="5"/>
  <p:tag name="KSO_WM_UNIT_TEXT_FILL_TYPE" val="1"/>
  <p:tag name="KSO_WM_UNIT_USESOURCEFORMAT_APPLY" val="1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Straight Connector 70"/>
  <p:tag name="KSO_WM_UNIT_TYPE" val="l_i"/>
  <p:tag name="KSO_WM_UNIT_INDEX" val="1_11"/>
  <p:tag name="KSO_WM_UNIT_ID" val="custom160484_9*l_i*1_11"/>
  <p:tag name="KSO_WM_UNIT_CLEAR" val="1"/>
  <p:tag name="KSO_WM_UNIT_LAYERLEVEL" val="1_1"/>
  <p:tag name="KSO_WM_DIAGRAM_GROUP_CODE" val="l1-1"/>
  <p:tag name="KSO_WM_UNIT_LINE_FORE_SCHEMECOLOR_INDEX" val="14"/>
  <p:tag name="KSO_WM_UNIT_LINE_FILL_TYPE" val="2"/>
  <p:tag name="KSO_WM_UNIT_USESOURCEFORMAT_APPLY" val="1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TextBox 71"/>
  <p:tag name="KSO_WM_UNIT_TYPE" val="l_h_f"/>
  <p:tag name="KSO_WM_UNIT_INDEX" val="1_4_1"/>
  <p:tag name="KSO_WM_UNIT_ID" val="custom160484_9*l_h_f*1_4_1"/>
  <p:tag name="KSO_WM_UNIT_CLEAR" val="1"/>
  <p:tag name="KSO_WM_UNIT_LAYERLEVEL" val="1_1_1"/>
  <p:tag name="KSO_WM_UNIT_VALUE" val="36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TEXT_FILL_FORE_SCHEMECOLOR_INDEX" val="13"/>
  <p:tag name="KSO_WM_UNIT_TEXT_FILL_TYPE" val="1"/>
  <p:tag name="KSO_WM_UNIT_USESOURCEFORMAT_APPLY" val="1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Chevron 72"/>
  <p:tag name="KSO_WM_UNIT_TYPE" val="l_i"/>
  <p:tag name="KSO_WM_UNIT_INDEX" val="1_12"/>
  <p:tag name="KSO_WM_UNIT_ID" val="custom160484_9*l_i*1_1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MH" val="20151210172630"/>
  <p:tag name="MH_LIBRARY" val="GRAPHIC"/>
  <p:tag name="MH_ORDER" val="矩形 2"/>
  <p:tag name="KSO_WM_UNIT_TYPE" val="a"/>
  <p:tag name="KSO_WM_UNIT_INDEX" val="1"/>
  <p:tag name="KSO_WM_UNIT_ID" val="custom160484_8*a*1"/>
  <p:tag name="KSO_WM_UNIT_CLEAR" val="1"/>
  <p:tag name="KSO_WM_UNIT_LAYERLEVEL" val="1"/>
  <p:tag name="KSO_WM_UNIT_ISCONTENTSTITLE" val="1"/>
  <p:tag name="KSO_WM_UNIT_VALUE" val="7"/>
  <p:tag name="KSO_WM_UNIT_HIGHLIGHT" val="0"/>
  <p:tag name="KSO_WM_UNIT_COMPATIBLE" val="0"/>
  <p:tag name="KSO_WM_UNIT_PRESET_TEXT" val="CONTENTS"/>
</p:tagLst>
</file>

<file path=ppt/tags/tag46.xml><?xml version="1.0" encoding="utf-8"?>
<p:tagLst xmlns:p="http://schemas.openxmlformats.org/presentationml/2006/main">
  <p:tag name="MH_TYPE" val="#NeiR#"/>
  <p:tag name="MH_NUMBER" val="4"/>
  <p:tag name="MH" val="20151210172630"/>
  <p:tag name="MH_LIBRARY" val="GRAPHIC"/>
  <p:tag name="KSO_WM_TEMPLATE_CATEGORY" val="custom"/>
  <p:tag name="KSO_WM_TEMPLATE_INDEX" val="160484"/>
  <p:tag name="KSO_WM_TAG_VERSION" val="1.0"/>
  <p:tag name="KSO_WM_SLIDE_ID" val="custom160484_9"/>
  <p:tag name="KSO_WM_SLIDE_INDEX" val="9"/>
  <p:tag name="KSO_WM_SLIDE_ITEM_CNT" val="4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47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48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49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5.xml><?xml version="1.0" encoding="utf-8"?>
<p:tagLst xmlns:p="http://schemas.openxmlformats.org/presentationml/2006/main">
  <p:tag name="MH" val="20151210174046"/>
  <p:tag name="MH_LIBRARY" val="GRAPHIC"/>
  <p:tag name="MH_ORDER" val="Oval 6"/>
</p:tagLst>
</file>

<file path=ppt/tags/tag50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a"/>
  <p:tag name="KSO_WM_UNIT_INDEX" val="1"/>
  <p:tag name="KSO_WM_UNIT_ID" val="custom160484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f"/>
  <p:tag name="KSO_WM_UNIT_INDEX" val="1"/>
  <p:tag name="KSO_WM_UNIT_ID" val="custom160484_2*f*1"/>
  <p:tag name="KSO_WM_UNIT_CLEAR" val="1"/>
  <p:tag name="KSO_WM_UNIT_LAYERLEVEL" val="1"/>
  <p:tag name="KSO_WM_UNIT_VALUE" val="279"/>
  <p:tag name="KSO_WM_UNIT_HIGHLIGHT" val="0"/>
  <p:tag name="KSO_WM_UNIT_COMPATIBLE" val="0"/>
  <p:tag name="KSO_WM_UNIT_PRESET_TEXT_INDEX" val="5"/>
  <p:tag name="KSO_WM_UNIT_PRESET_TEXT_LEN" val="232"/>
</p:tagLst>
</file>

<file path=ppt/tags/tag53.xml><?xml version="1.0" encoding="utf-8"?>
<p:tagLst xmlns:p="http://schemas.openxmlformats.org/presentationml/2006/main">
  <p:tag name="KSO_WM_TEMPLATE_CATEGORY" val="custom"/>
  <p:tag name="KSO_WM_TEMPLATE_INDEX" val="160484"/>
  <p:tag name="KSO_WM_TAG_VERSION" val="1.0"/>
  <p:tag name="KSO_WM_SLIDE_ID" val="custom160484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119*161"/>
  <p:tag name="KSO_WM_SLIDE_SIZE" val="775*325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a"/>
  <p:tag name="KSO_WM_UNIT_INDEX" val="1"/>
  <p:tag name="KSO_WM_UNIT_ID" val="custom160484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f"/>
  <p:tag name="KSO_WM_UNIT_INDEX" val="1"/>
  <p:tag name="KSO_WM_UNIT_ID" val="custom160484_2*f*1"/>
  <p:tag name="KSO_WM_UNIT_CLEAR" val="1"/>
  <p:tag name="KSO_WM_UNIT_LAYERLEVEL" val="1"/>
  <p:tag name="KSO_WM_UNIT_VALUE" val="279"/>
  <p:tag name="KSO_WM_UNIT_HIGHLIGHT" val="0"/>
  <p:tag name="KSO_WM_UNIT_COMPATIBLE" val="0"/>
  <p:tag name="KSO_WM_UNIT_PRESET_TEXT_INDEX" val="5"/>
  <p:tag name="KSO_WM_UNIT_PRESET_TEXT_LEN" val="232"/>
</p:tagLst>
</file>

<file path=ppt/tags/tag56.xml><?xml version="1.0" encoding="utf-8"?>
<p:tagLst xmlns:p="http://schemas.openxmlformats.org/presentationml/2006/main">
  <p:tag name="KSO_WM_TEMPLATE_CATEGORY" val="custom"/>
  <p:tag name="KSO_WM_TEMPLATE_INDEX" val="160484"/>
  <p:tag name="KSO_WM_TAG_VERSION" val="1.0"/>
  <p:tag name="KSO_WM_SLIDE_ID" val="custom160484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119*161"/>
  <p:tag name="KSO_WM_SLIDE_SIZE" val="775*325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a"/>
  <p:tag name="KSO_WM_UNIT_INDEX" val="1"/>
  <p:tag name="KSO_WM_UNIT_ID" val="custom160484_2*a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84"/>
  <p:tag name="KSO_WM_UNIT_TYPE" val="f"/>
  <p:tag name="KSO_WM_UNIT_INDEX" val="1"/>
  <p:tag name="KSO_WM_UNIT_ID" val="custom160484_2*f*1"/>
  <p:tag name="KSO_WM_UNIT_CLEAR" val="1"/>
  <p:tag name="KSO_WM_UNIT_LAYERLEVEL" val="1"/>
  <p:tag name="KSO_WM_UNIT_VALUE" val="279"/>
  <p:tag name="KSO_WM_UNIT_HIGHLIGHT" val="0"/>
  <p:tag name="KSO_WM_UNIT_COMPATIBLE" val="0"/>
  <p:tag name="KSO_WM_UNIT_PRESET_TEXT_INDEX" val="5"/>
  <p:tag name="KSO_WM_UNIT_PRESET_TEXT_LEN" val="232"/>
</p:tagLst>
</file>

<file path=ppt/tags/tag59.xml><?xml version="1.0" encoding="utf-8"?>
<p:tagLst xmlns:p="http://schemas.openxmlformats.org/presentationml/2006/main">
  <p:tag name="KSO_WM_TEMPLATE_CATEGORY" val="custom"/>
  <p:tag name="KSO_WM_TEMPLATE_INDEX" val="160484"/>
  <p:tag name="KSO_WM_TAG_VERSION" val="1.0"/>
  <p:tag name="KSO_WM_SLIDE_ID" val="custom160484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119*161"/>
  <p:tag name="KSO_WM_SLIDE_SIZE" val="775*325"/>
</p:tagLst>
</file>

<file path=ppt/tags/tag6.xml><?xml version="1.0" encoding="utf-8"?>
<p:tagLst xmlns:p="http://schemas.openxmlformats.org/presentationml/2006/main">
  <p:tag name="MH" val="20151210174046"/>
  <p:tag name="MH_LIBRARY" val="GRAPHIC"/>
  <p:tag name="MH_ORDER" val="Oval 7"/>
</p:tagLst>
</file>

<file path=ppt/tags/tag60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61.xml><?xml version="1.0" encoding="utf-8"?>
<p:tagLst xmlns:p="http://schemas.openxmlformats.org/presentationml/2006/main">
  <p:tag name="KSO_WM_BEAUTIFY_FLAG" val="#wm#"/>
  <p:tag name="KSO_WM_TEMPLATE_CATEGORY" val="custom"/>
  <p:tag name="KSO_WM_TEMPLATE_INDEX" val="160484"/>
</p:tagLst>
</file>

<file path=ppt/tags/tag7.xml><?xml version="1.0" encoding="utf-8"?>
<p:tagLst xmlns:p="http://schemas.openxmlformats.org/presentationml/2006/main">
  <p:tag name="MH" val="20151210174046"/>
  <p:tag name="MH_LIBRARY" val="GRAPHIC"/>
  <p:tag name="MH_ORDER" val="Oval 3"/>
</p:tagLst>
</file>

<file path=ppt/tags/tag8.xml><?xml version="1.0" encoding="utf-8"?>
<p:tagLst xmlns:p="http://schemas.openxmlformats.org/presentationml/2006/main">
  <p:tag name="KSO_WM_TAG_VERSION" val="1.0"/>
  <p:tag name="KSO_WM_TEMPLATE_CATEGORY" val="custom"/>
  <p:tag name="KSO_WM_TEMPLATE_INDEX" val="160484"/>
</p:tagLst>
</file>

<file path=ppt/tags/tag9.xml><?xml version="1.0" encoding="utf-8"?>
<p:tagLst xmlns:p="http://schemas.openxmlformats.org/presentationml/2006/main">
  <p:tag name="KSO_WM_TAG_VERSION" val="1.0"/>
  <p:tag name="KSO_WM_TEMPLATE_CATEGORY" val="custom"/>
  <p:tag name="KSO_WM_TEMPLATE_INDEX" val="160484"/>
</p:tagLst>
</file>

<file path=ppt/theme/theme1.xml><?xml version="1.0" encoding="utf-8"?>
<a:theme xmlns:a="http://schemas.openxmlformats.org/drawingml/2006/main" name="Office 主题">
  <a:themeElements>
    <a:clrScheme name="自定义 2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C032"/>
      </a:accent1>
      <a:accent2>
        <a:srgbClr val="FFC000"/>
      </a:accent2>
      <a:accent3>
        <a:srgbClr val="00B0F0"/>
      </a:accent3>
      <a:accent4>
        <a:srgbClr val="CDA599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3348</Words>
  <Application>WPS 演示</Application>
  <PresentationFormat>宽屏</PresentationFormat>
  <Paragraphs>166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Times New Roman</vt:lpstr>
      <vt:lpstr>Dotum</vt:lpstr>
      <vt:lpstr>黑体</vt:lpstr>
      <vt:lpstr>Calibri</vt:lpstr>
      <vt:lpstr>Office 主题</vt:lpstr>
      <vt:lpstr>Graduation Defence</vt:lpstr>
      <vt:lpstr>Today's Topics</vt:lpstr>
      <vt:lpstr>MY STORIES</vt:lpstr>
      <vt:lpstr>Today's Topics</vt:lpstr>
      <vt:lpstr>KEY WORDS</vt:lpstr>
      <vt:lpstr>Related works</vt:lpstr>
      <vt:lpstr>Today's Topics</vt:lpstr>
      <vt:lpstr>Recommend Algorithm</vt:lpstr>
      <vt:lpstr>DB and Classes</vt:lpstr>
      <vt:lpstr>Today's Topics</vt:lpstr>
      <vt:lpstr>Several Feedbacks:</vt:lpstr>
      <vt:lpstr>Future works:</vt:lpstr>
      <vt:lpstr>Today's Topics</vt:lpstr>
      <vt:lpstr>PowerPoint 演示文稿</vt:lpstr>
      <vt:lpstr>PowerPoint 演示文稿</vt:lpstr>
      <vt:lpstr>Q1: Why your GUI is ugly? </vt:lpstr>
      <vt:lpstr>PowerPoint 演示文稿</vt:lpstr>
      <vt:lpstr>Stage 1: DBLinker</vt:lpstr>
      <vt:lpstr>Stage 2: Test DBLinker</vt:lpstr>
      <vt:lpstr>Stage 3: Implement Algorithm</vt:lpstr>
      <vt:lpstr>Stage 4: Graphical User Interface</vt:lpstr>
      <vt:lpstr>Question 3: Why 5 dishes?</vt:lpstr>
      <vt:lpstr>Q4: Are there any moments your app does not work as expected?</vt:lpstr>
      <vt:lpstr>Q5: Data consistancy and collision issues?</vt:lpstr>
      <vt:lpstr>Q6: Evaluation of your whole progress?</vt:lpstr>
      <vt:lpstr>Q7: What did you learned during demonstration stages?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SamY</cp:lastModifiedBy>
  <cp:revision>73</cp:revision>
  <dcterms:created xsi:type="dcterms:W3CDTF">2015-05-05T08:02:00Z</dcterms:created>
  <dcterms:modified xsi:type="dcterms:W3CDTF">2017-05-11T05:46:58Z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2052-10.1.0.6391</vt:lpwstr>
  </property>
</Properties>
</file>

<file path=docProps/thumbnail.jpeg>
</file>